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90" autoAdjust="0"/>
    <p:restoredTop sz="85928" autoAdjust="0"/>
  </p:normalViewPr>
  <p:slideViewPr>
    <p:cSldViewPr>
      <p:cViewPr varScale="1">
        <p:scale>
          <a:sx n="98" d="100"/>
          <a:sy n="98" d="100"/>
        </p:scale>
        <p:origin x="1986" y="90"/>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3/15/2019</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3/15/2019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Alan_Lagadu / istock.com</a:t>
            </a:r>
            <a:r>
              <a:rPr lang="en-US" dirty="0"/>
              <a: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Encourage conversation about these instances where Jesus is clearly identified as divine. Can they identify any other examples of Jesus’ divine nature?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Jesus Cervantes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Ask the students if they can recall specific times when Jesus may have felt these emotions.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Alan_Lagadu / istock.com</a:t>
            </a:r>
            <a:r>
              <a:rPr lang="en-US" dirty="0"/>
              <a: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Encourage conversation about these instances where Jesus is clearly identified as divine. Can they identify any other examples of Jesus’ divine nature?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76645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288600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By Natalya Timofeeva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Noting the expectations and culture of the people of Jesus’ time, ask the students what people today would say to Jesus’ question: Who do you say I 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1527622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enterlinedesign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Be sure that students appreciate that many of the Apostles, starting with Peter, had to go through a change in their understanding of how Jesus would bring about God’s Kingdom.</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85272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GoneWithTheWind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4173310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Freedom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The author of the Gospel of Mark puts a spotlight on the disciples’ misunderstanding of the necessity of Jesus’ Passion and death. Ask the students how they feel about Jesus struggling through his Passion without the support or full understanding of his friends and followers. Does this make his sacrifice and our redemption somehow even more meaningful? How hard is it to get through a difficult time without support of family, friends, or even strangers?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4287745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Renata Sedmakova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Discuss with students what they would have done if they had been among those women: Mary Magdalene, Mary, the mother of James, and Salome. And if they had been among the disciples and the women had come to tell them the news, would they have believed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597972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Nancy Bauer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3831819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a:t>
            </a:r>
            <a:r>
              <a:rPr lang="en-US" sz="1200" b="0" i="0" u="none" strike="noStrike" kern="1200" dirty="0">
                <a:solidFill>
                  <a:schemeClr val="tx1"/>
                </a:solidFill>
                <a:effectLst/>
                <a:latin typeface="+mn-lt"/>
                <a:ea typeface="+mn-ea"/>
                <a:cs typeface="+mn-cs"/>
              </a:rPr>
              <a:t> Friedrich Stark / Alamy Stock Photo; DESIGN13 / Shutterstock.com; Jozef Klopacka / Shutterstock.com; Pearson Art Photo / Shutterstock.com</a:t>
            </a:r>
            <a:r>
              <a:rPr lang="en-US" dirty="0"/>
              <a:t> </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Encourage the students to share what they think each image in the collage represents about the person of Jesus.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Sergey Novikov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Ask students to pair up and share with their partner some thoughts about “Why believe in Jesus?” based on what they know and what they have experienced.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3139967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21</a:t>
            </a:fld>
            <a:endParaRPr lang="en-US" dirty="0"/>
          </a:p>
        </p:txBody>
      </p:sp>
    </p:spTree>
    <p:extLst>
      <p:ext uri="{BB962C8B-B14F-4D97-AF65-F5344CB8AC3E}">
        <p14:creationId xmlns:p14="http://schemas.microsoft.com/office/powerpoint/2010/main" val="3239698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a:t>
            </a:r>
            <a:r>
              <a:rPr lang="en-US" sz="1200" b="0" i="0" u="none" strike="noStrike" kern="1200" dirty="0">
                <a:solidFill>
                  <a:schemeClr val="tx1"/>
                </a:solidFill>
                <a:effectLst/>
                <a:latin typeface="+mn-lt"/>
                <a:ea typeface="+mn-ea"/>
                <a:cs typeface="+mn-cs"/>
              </a:rPr>
              <a:t> Homeboy Industries; Renata Sedmakova / Shutterstock.com</a:t>
            </a:r>
            <a:r>
              <a:rPr lang="en-US" dirty="0"/>
              <a:t> </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b="1"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conversion stories of Mariana and Saint Paul are featured at the beginning of the chapter. Consider expanding on this by telling a conversion story of another saint or someone you know personally. Emphasize that we are all in a process of conversion, some people more quietly and gradually, and other people more dramatically and suddenly.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Dmitry V. Petrenko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These two statements are a kind of proof of the power of believing in Jesus Christ. Consider engaging the class in a discussion about other historical figures who have had this kind of power in people’s lives. Why does the life and message of Jesus have this kind of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Brian Singer-Towns / Saint Mary's Press</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Alexander Tolstykh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This slide transitions to examples of the oppressive leadership in first-century Palestine. Encourage conversation among the students about how leadership can reinforce or challenge cultural norms and roles. Where did Jesus fit in this society?</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MinDof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Emphasize the second half of the heading, this is “not God’s vision” for the world. The Kingdom Jesus teaches about challenges this kind of abuse of power. Focus on how the Romans kept order and oppressed their subjects in places far from Rome. Uneasy tension existed between Roman rulers and the Jewish leaders on the next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jorisvo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Encourage conversation regarding how the appointment of the high priest by the Jewish king with the approval of the Roman governor could cause tension between the Romans and the Jews. How did these different religious groups impact Jesus and his teachings?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Luso / istock.com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3/15/2019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02CCE3A-5598-4A0F-991A-009648257780}"/>
              </a:ext>
            </a:extLst>
          </p:cNvPr>
          <p:cNvSpPr txBox="1">
            <a:spLocks/>
          </p:cNvSpPr>
          <p:nvPr/>
        </p:nvSpPr>
        <p:spPr>
          <a:xfrm>
            <a:off x="0" y="1981200"/>
            <a:ext cx="9144000" cy="1470025"/>
          </a:xfrm>
          <a:prstGeom prst="rect">
            <a:avLst/>
          </a:prstGeom>
        </p:spPr>
        <p:txBody>
          <a:bodyPr anchor="ctr">
            <a:normAutofit/>
          </a:bodyPr>
          <a:lstStyle>
            <a:lvl1pPr algn="ctr" defTabSz="914400" rtl="0" eaLnBrk="1" latinLnBrk="0" hangingPunct="1">
              <a:spcBef>
                <a:spcPct val="0"/>
              </a:spcBef>
              <a:buNone/>
              <a:defRPr sz="4400" b="1" kern="1200">
                <a:solidFill>
                  <a:schemeClr val="tx1"/>
                </a:solidFill>
                <a:effectLst>
                  <a:outerShdw blurRad="50800" dist="50800" dir="5400000" algn="ctr" rotWithShape="0">
                    <a:schemeClr val="bg1">
                      <a:lumMod val="85000"/>
                    </a:scheme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200" dirty="0">
                <a:solidFill>
                  <a:sysClr val="windowText" lastClr="000000"/>
                </a:solidFill>
                <a:effectLst>
                  <a:outerShdw blurRad="50800" dist="50800" dir="5400000" algn="ctr" rotWithShape="0">
                    <a:sysClr val="window" lastClr="FFFFFF">
                      <a:lumMod val="85000"/>
                    </a:sysClr>
                  </a:outerShdw>
                </a:effectLst>
              </a:rPr>
              <a:t>Getting to Know Jesus</a:t>
            </a:r>
            <a:endParaRPr kumimoji="0" lang="en-US" sz="4200" b="1" i="0" u="none" strike="noStrike" kern="1200" cap="none" spc="0" normalizeH="0" baseline="0" noProof="0" dirty="0">
              <a:ln>
                <a:noFill/>
              </a:ln>
              <a:solidFill>
                <a:sysClr val="windowText" lastClr="000000"/>
              </a:solidFill>
              <a:effectLst>
                <a:outerShdw blurRad="50800" dist="50800" dir="5400000" algn="ctr" rotWithShape="0">
                  <a:sysClr val="window" lastClr="FFFFFF">
                    <a:lumMod val="85000"/>
                  </a:sysClr>
                </a:outerShdw>
              </a:effectLst>
              <a:uLnTx/>
              <a:uFillTx/>
              <a:latin typeface="Arial" pitchFamily="34" charset="0"/>
              <a:ea typeface="+mj-ea"/>
              <a:cs typeface="Arial" pitchFamily="34" charset="0"/>
            </a:endParaRPr>
          </a:p>
        </p:txBody>
      </p:sp>
      <p:sp>
        <p:nvSpPr>
          <p:cNvPr id="5" name="Subtitle 2">
            <a:extLst>
              <a:ext uri="{FF2B5EF4-FFF2-40B4-BE49-F238E27FC236}">
                <a16:creationId xmlns:a16="http://schemas.microsoft.com/office/drawing/2014/main" id="{8ACF24E1-27F9-4ABD-AC1B-C5FF9E3D4CB1}"/>
              </a:ext>
            </a:extLst>
          </p:cNvPr>
          <p:cNvSpPr txBox="1">
            <a:spLocks noChangeArrowheads="1"/>
          </p:cNvSpPr>
          <p:nvPr/>
        </p:nvSpPr>
        <p:spPr bwMode="auto">
          <a:xfrm>
            <a:off x="-30163" y="3352800"/>
            <a:ext cx="914400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9pPr>
          </a:lstStyle>
          <a:p>
            <a:pPr algn="ctr" fontAlgn="base">
              <a:spcAft>
                <a:spcPct val="0"/>
              </a:spcAft>
              <a:buClrTx/>
              <a:buSzTx/>
              <a:buFont typeface="Arial" panose="020B0604020202020204" pitchFamily="34" charset="0"/>
              <a:buNone/>
            </a:pPr>
            <a:r>
              <a:rPr lang="en-US" altLang="en-US" sz="2000" i="1" dirty="0">
                <a:solidFill>
                  <a:srgbClr val="000000"/>
                </a:solidFill>
                <a:latin typeface="Arial" panose="020B0604020202020204" pitchFamily="34" charset="0"/>
              </a:rPr>
              <a:t>Jesus Christ and the New Testament</a:t>
            </a:r>
          </a:p>
          <a:p>
            <a:pPr algn="ctr" fontAlgn="base">
              <a:spcAft>
                <a:spcPct val="0"/>
              </a:spcAft>
              <a:buClrTx/>
              <a:buSzTx/>
              <a:buFont typeface="Arial" panose="020B0604020202020204" pitchFamily="34" charset="0"/>
              <a:buNone/>
            </a:pPr>
            <a:r>
              <a:rPr lang="en-US" altLang="en-US" sz="2000" dirty="0">
                <a:solidFill>
                  <a:srgbClr val="000000"/>
                </a:solidFill>
                <a:latin typeface="Arial" panose="020B0604020202020204" pitchFamily="34" charset="0"/>
              </a:rPr>
              <a:t>Unit 1, Chapter 1</a:t>
            </a:r>
          </a:p>
        </p:txBody>
      </p:sp>
      <p:sp>
        <p:nvSpPr>
          <p:cNvPr id="8" name="Text Placeholder 3">
            <a:extLst>
              <a:ext uri="{FF2B5EF4-FFF2-40B4-BE49-F238E27FC236}">
                <a16:creationId xmlns:a16="http://schemas.microsoft.com/office/drawing/2014/main" id="{3F053995-81D8-4F78-A975-44B1D42DF254}"/>
              </a:ext>
            </a:extLst>
          </p:cNvPr>
          <p:cNvSpPr>
            <a:spLocks noGrp="1" noChangeArrowheads="1"/>
          </p:cNvSpPr>
          <p:nvPr/>
        </p:nvSpPr>
        <p:spPr bwMode="auto">
          <a:xfrm>
            <a:off x="0" y="5562600"/>
            <a:ext cx="91440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9pPr>
          </a:lstStyle>
          <a:p>
            <a:pPr algn="ctr" fontAlgn="base">
              <a:spcAft>
                <a:spcPct val="0"/>
              </a:spcAft>
              <a:buClrTx/>
              <a:buSzTx/>
              <a:buFont typeface="Arial" panose="020B0604020202020204" pitchFamily="34" charset="0"/>
              <a:buNone/>
            </a:pPr>
            <a:r>
              <a:rPr lang="en-US" altLang="en-US" sz="800" dirty="0">
                <a:solidFill>
                  <a:srgbClr val="7F7F7F"/>
                </a:solidFill>
                <a:latin typeface="Arial" panose="020B0604020202020204" pitchFamily="34" charset="0"/>
              </a:rPr>
              <a:t>Document#: TX006203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Mark Sets the Stage: Jesus Is God! </a:t>
            </a:r>
          </a:p>
        </p:txBody>
      </p:sp>
      <p:sp>
        <p:nvSpPr>
          <p:cNvPr id="3" name="Content Placeholder 2"/>
          <p:cNvSpPr>
            <a:spLocks noGrp="1"/>
          </p:cNvSpPr>
          <p:nvPr>
            <p:ph idx="1"/>
          </p:nvPr>
        </p:nvSpPr>
        <p:spPr>
          <a:xfrm>
            <a:off x="685800" y="1524000"/>
            <a:ext cx="3886200" cy="4572000"/>
          </a:xfrm>
        </p:spPr>
        <p:txBody>
          <a:bodyPr/>
          <a:lstStyle/>
          <a:p>
            <a:pPr lvl="0"/>
            <a:r>
              <a:rPr lang="en-US" dirty="0"/>
              <a:t>“The beginning of the Gospel of Jesus Christ [the Son of God].” </a:t>
            </a:r>
            <a:br>
              <a:rPr lang="en-US" dirty="0"/>
            </a:br>
            <a:r>
              <a:rPr lang="en-US" dirty="0"/>
              <a:t>(Mark 1:1)</a:t>
            </a:r>
          </a:p>
          <a:p>
            <a:pPr lvl="0"/>
            <a:r>
              <a:rPr lang="en-US" dirty="0"/>
              <a:t>“You are my beloved Son.  .  .  .” (Mark 1:11)  </a:t>
            </a:r>
          </a:p>
          <a:p>
            <a:pPr lvl="0"/>
            <a:r>
              <a:rPr lang="en-US" dirty="0"/>
              <a:t>“At once the Spirit drove him out into the desert.” (Mark 1:12)</a:t>
            </a:r>
          </a:p>
        </p:txBody>
      </p:sp>
      <p:pic>
        <p:nvPicPr>
          <p:cNvPr id="6" name="Picture 5">
            <a:extLst>
              <a:ext uri="{FF2B5EF4-FFF2-40B4-BE49-F238E27FC236}">
                <a16:creationId xmlns:a16="http://schemas.microsoft.com/office/drawing/2014/main" id="{DB0EBF7C-DFAC-0E4C-922C-12DFCCA119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3839" y="1447800"/>
            <a:ext cx="3239561" cy="4876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fontScale="90000"/>
          </a:bodyPr>
          <a:lstStyle/>
          <a:p>
            <a:r>
              <a:rPr lang="en-US" dirty="0"/>
              <a:t>Jesus had feelings and emotions too. Just like us. </a:t>
            </a:r>
          </a:p>
        </p:txBody>
      </p:sp>
      <p:pic>
        <p:nvPicPr>
          <p:cNvPr id="10" name="Picture 9">
            <a:extLst>
              <a:ext uri="{FF2B5EF4-FFF2-40B4-BE49-F238E27FC236}">
                <a16:creationId xmlns:a16="http://schemas.microsoft.com/office/drawing/2014/main" id="{C79A5835-FBB3-BE4F-82B5-4F7EF4645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0" y="1447800"/>
            <a:ext cx="6438900" cy="48291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Dealing with Rejection and Opposition</a:t>
            </a:r>
          </a:p>
        </p:txBody>
      </p:sp>
      <p:sp>
        <p:nvSpPr>
          <p:cNvPr id="3" name="Content Placeholder 2"/>
          <p:cNvSpPr>
            <a:spLocks noGrp="1"/>
          </p:cNvSpPr>
          <p:nvPr>
            <p:ph idx="1"/>
          </p:nvPr>
        </p:nvSpPr>
        <p:spPr>
          <a:xfrm>
            <a:off x="914400" y="1524000"/>
            <a:ext cx="3886200" cy="4533900"/>
          </a:xfrm>
        </p:spPr>
        <p:txBody>
          <a:bodyPr>
            <a:normAutofit/>
          </a:bodyPr>
          <a:lstStyle/>
          <a:p>
            <a:pPr lvl="0"/>
            <a:r>
              <a:rPr lang="en-US" sz="2600" dirty="0"/>
              <a:t>First half of Mark is about Jesus’ teaching and miracles. </a:t>
            </a:r>
          </a:p>
          <a:p>
            <a:pPr lvl="0"/>
            <a:r>
              <a:rPr lang="en-US" sz="2600" dirty="0"/>
              <a:t>But Jesus also met opposition and rejection.</a:t>
            </a:r>
          </a:p>
          <a:p>
            <a:pPr lvl="0"/>
            <a:r>
              <a:rPr lang="en-US" sz="2600" dirty="0"/>
              <a:t>Like Old Testament prophets, he was rejected by his people in his own hometown!</a:t>
            </a:r>
          </a:p>
        </p:txBody>
      </p:sp>
      <p:pic>
        <p:nvPicPr>
          <p:cNvPr id="5" name="Picture 4">
            <a:extLst>
              <a:ext uri="{FF2B5EF4-FFF2-40B4-BE49-F238E27FC236}">
                <a16:creationId xmlns:a16="http://schemas.microsoft.com/office/drawing/2014/main" id="{8322C35A-015F-7643-BEF4-5D4E832C16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1485900"/>
            <a:ext cx="3340100" cy="4572000"/>
          </a:xfrm>
          <a:prstGeom prst="rect">
            <a:avLst/>
          </a:prstGeom>
        </p:spPr>
      </p:pic>
    </p:spTree>
    <p:extLst>
      <p:ext uri="{BB962C8B-B14F-4D97-AF65-F5344CB8AC3E}">
        <p14:creationId xmlns:p14="http://schemas.microsoft.com/office/powerpoint/2010/main" val="1119220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E585496-24F3-0A48-A906-C3D2A3BF264C}"/>
              </a:ext>
            </a:extLst>
          </p:cNvPr>
          <p:cNvSpPr>
            <a:spLocks noGrp="1"/>
          </p:cNvSpPr>
          <p:nvPr>
            <p:ph type="title"/>
          </p:nvPr>
        </p:nvSpPr>
        <p:spPr>
          <a:xfrm>
            <a:off x="609600" y="685800"/>
            <a:ext cx="7924800" cy="990600"/>
          </a:xfrm>
        </p:spPr>
        <p:txBody>
          <a:bodyPr>
            <a:normAutofit/>
          </a:bodyPr>
          <a:lstStyle/>
          <a:p>
            <a:r>
              <a:rPr lang="en-US" sz="3200" dirty="0"/>
              <a:t>Discuss with a partner:</a:t>
            </a:r>
          </a:p>
        </p:txBody>
      </p:sp>
      <p:sp>
        <p:nvSpPr>
          <p:cNvPr id="10" name="Content Placeholder 2">
            <a:extLst>
              <a:ext uri="{FF2B5EF4-FFF2-40B4-BE49-F238E27FC236}">
                <a16:creationId xmlns:a16="http://schemas.microsoft.com/office/drawing/2014/main" id="{9FDDA089-860A-AE4F-AF66-43E1FEDAC611}"/>
              </a:ext>
            </a:extLst>
          </p:cNvPr>
          <p:cNvSpPr>
            <a:spLocks noGrp="1"/>
          </p:cNvSpPr>
          <p:nvPr>
            <p:ph idx="1"/>
          </p:nvPr>
        </p:nvSpPr>
        <p:spPr>
          <a:xfrm>
            <a:off x="2047875" y="1685925"/>
            <a:ext cx="6629400" cy="3238500"/>
          </a:xfrm>
        </p:spPr>
        <p:txBody>
          <a:bodyPr>
            <a:normAutofit/>
          </a:bodyPr>
          <a:lstStyle/>
          <a:p>
            <a:pPr marL="0" indent="0">
              <a:buNone/>
            </a:pPr>
            <a:r>
              <a:rPr lang="en-US" dirty="0"/>
              <a:t>Jesus was rejected in his hometown and Paul was imprisoned for spreading the Good News.</a:t>
            </a:r>
          </a:p>
          <a:p>
            <a:pPr marL="0" indent="0">
              <a:buNone/>
            </a:pPr>
            <a:endParaRPr lang="en-US" dirty="0"/>
          </a:p>
          <a:p>
            <a:pPr marL="0" indent="0">
              <a:buNone/>
            </a:pPr>
            <a:r>
              <a:rPr lang="en-US" dirty="0"/>
              <a:t>Tell your partner about someone you know or have heard of who was rejected or punished for doing what was right, but unpopular. </a:t>
            </a:r>
          </a:p>
        </p:txBody>
      </p:sp>
      <p:pic>
        <p:nvPicPr>
          <p:cNvPr id="11" name="Picture 10">
            <a:extLst>
              <a:ext uri="{FF2B5EF4-FFF2-40B4-BE49-F238E27FC236}">
                <a16:creationId xmlns:a16="http://schemas.microsoft.com/office/drawing/2014/main" id="{4218EF2E-CA0E-F841-9694-98FBF66793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676400"/>
            <a:ext cx="1295400" cy="1295400"/>
          </a:xfrm>
          <a:prstGeom prst="rect">
            <a:avLst/>
          </a:prstGeom>
        </p:spPr>
      </p:pic>
    </p:spTree>
    <p:extLst>
      <p:ext uri="{BB962C8B-B14F-4D97-AF65-F5344CB8AC3E}">
        <p14:creationId xmlns:p14="http://schemas.microsoft.com/office/powerpoint/2010/main" val="54506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14BD04-D348-C447-A38F-0E95B862DD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9400" y="1085850"/>
            <a:ext cx="3505200" cy="2628900"/>
          </a:xfrm>
          <a:prstGeom prst="rect">
            <a:avLst/>
          </a:prstGeom>
        </p:spPr>
      </p:pic>
      <p:sp>
        <p:nvSpPr>
          <p:cNvPr id="2" name="Title 1"/>
          <p:cNvSpPr>
            <a:spLocks noGrp="1"/>
          </p:cNvSpPr>
          <p:nvPr>
            <p:ph type="title"/>
          </p:nvPr>
        </p:nvSpPr>
        <p:spPr>
          <a:xfrm>
            <a:off x="457200" y="838200"/>
            <a:ext cx="8229600" cy="533400"/>
          </a:xfrm>
        </p:spPr>
        <p:txBody>
          <a:bodyPr>
            <a:normAutofit/>
          </a:bodyPr>
          <a:lstStyle/>
          <a:p>
            <a:r>
              <a:rPr lang="en-US" dirty="0"/>
              <a:t>Who Do People Say I Am? </a:t>
            </a:r>
          </a:p>
        </p:txBody>
      </p:sp>
      <p:sp>
        <p:nvSpPr>
          <p:cNvPr id="5" name="Content Placeholder 2">
            <a:extLst>
              <a:ext uri="{FF2B5EF4-FFF2-40B4-BE49-F238E27FC236}">
                <a16:creationId xmlns:a16="http://schemas.microsoft.com/office/drawing/2014/main" id="{E399DA79-04C4-D347-8AE5-AFB1C5D097CA}"/>
              </a:ext>
            </a:extLst>
          </p:cNvPr>
          <p:cNvSpPr txBox="1">
            <a:spLocks/>
          </p:cNvSpPr>
          <p:nvPr/>
        </p:nvSpPr>
        <p:spPr>
          <a:xfrm>
            <a:off x="3352800" y="3467100"/>
            <a:ext cx="2438400" cy="2209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u="sng" dirty="0"/>
              <a:t>ELIJAH?</a:t>
            </a:r>
            <a:endParaRPr lang="en-US" dirty="0"/>
          </a:p>
          <a:p>
            <a:pPr marL="0" indent="0" algn="ctr">
              <a:buNone/>
            </a:pPr>
            <a:r>
              <a:rPr lang="en-US" b="1" dirty="0"/>
              <a:t>No,</a:t>
            </a:r>
            <a:r>
              <a:rPr lang="en-US" dirty="0"/>
              <a:t> although Jesus also challenges authority.</a:t>
            </a:r>
          </a:p>
        </p:txBody>
      </p:sp>
      <p:sp>
        <p:nvSpPr>
          <p:cNvPr id="7" name="Content Placeholder 2">
            <a:extLst>
              <a:ext uri="{FF2B5EF4-FFF2-40B4-BE49-F238E27FC236}">
                <a16:creationId xmlns:a16="http://schemas.microsoft.com/office/drawing/2014/main" id="{94F278D1-2F9A-9148-8987-E793B999D59F}"/>
              </a:ext>
            </a:extLst>
          </p:cNvPr>
          <p:cNvSpPr txBox="1">
            <a:spLocks/>
          </p:cNvSpPr>
          <p:nvPr/>
        </p:nvSpPr>
        <p:spPr>
          <a:xfrm>
            <a:off x="5943600" y="3467100"/>
            <a:ext cx="2438400" cy="2209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u="sng" dirty="0"/>
              <a:t>A PROPHET?</a:t>
            </a:r>
            <a:endParaRPr lang="en-US" dirty="0"/>
          </a:p>
          <a:p>
            <a:pPr marL="0" indent="0" algn="ctr">
              <a:buNone/>
            </a:pPr>
            <a:r>
              <a:rPr lang="en-US" b="1" dirty="0"/>
              <a:t>No, </a:t>
            </a:r>
            <a:r>
              <a:rPr lang="en-US" dirty="0"/>
              <a:t>although Jesus also spoke for God.</a:t>
            </a:r>
          </a:p>
        </p:txBody>
      </p:sp>
      <p:sp>
        <p:nvSpPr>
          <p:cNvPr id="9" name="Content Placeholder 2">
            <a:extLst>
              <a:ext uri="{FF2B5EF4-FFF2-40B4-BE49-F238E27FC236}">
                <a16:creationId xmlns:a16="http://schemas.microsoft.com/office/drawing/2014/main" id="{87032DEF-BB84-CA48-A353-133F3C6CA766}"/>
              </a:ext>
            </a:extLst>
          </p:cNvPr>
          <p:cNvSpPr txBox="1">
            <a:spLocks/>
          </p:cNvSpPr>
          <p:nvPr/>
        </p:nvSpPr>
        <p:spPr>
          <a:xfrm>
            <a:off x="914400" y="3486150"/>
            <a:ext cx="2438400" cy="2209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u="sng" dirty="0"/>
              <a:t>JOHN?</a:t>
            </a:r>
            <a:r>
              <a:rPr lang="en-US" b="1" dirty="0"/>
              <a:t> </a:t>
            </a:r>
          </a:p>
          <a:p>
            <a:pPr marL="0" indent="0" algn="ctr">
              <a:buNone/>
            </a:pPr>
            <a:r>
              <a:rPr lang="en-US" b="1" dirty="0"/>
              <a:t>No, </a:t>
            </a:r>
            <a:r>
              <a:rPr lang="en-US" dirty="0"/>
              <a:t>although Jesus also calls us to repentance.</a:t>
            </a:r>
          </a:p>
        </p:txBody>
      </p:sp>
    </p:spTree>
    <p:extLst>
      <p:ext uri="{BB962C8B-B14F-4D97-AF65-F5344CB8AC3E}">
        <p14:creationId xmlns:p14="http://schemas.microsoft.com/office/powerpoint/2010/main" val="147995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33400"/>
          </a:xfrm>
        </p:spPr>
        <p:txBody>
          <a:bodyPr/>
          <a:lstStyle/>
          <a:p>
            <a:r>
              <a:rPr lang="en-US" dirty="0"/>
              <a:t>Who Do YOU Say I Am? </a:t>
            </a:r>
          </a:p>
        </p:txBody>
      </p:sp>
      <p:sp>
        <p:nvSpPr>
          <p:cNvPr id="3" name="Content Placeholder 2"/>
          <p:cNvSpPr>
            <a:spLocks noGrp="1"/>
          </p:cNvSpPr>
          <p:nvPr>
            <p:ph idx="1"/>
          </p:nvPr>
        </p:nvSpPr>
        <p:spPr>
          <a:xfrm>
            <a:off x="2438400" y="3352800"/>
            <a:ext cx="4343400" cy="609600"/>
          </a:xfrm>
        </p:spPr>
        <p:txBody>
          <a:bodyPr/>
          <a:lstStyle/>
          <a:p>
            <a:pPr marL="0" indent="0">
              <a:buNone/>
            </a:pPr>
            <a:r>
              <a:rPr lang="en-US" b="1" dirty="0"/>
              <a:t>Peter: </a:t>
            </a:r>
            <a:r>
              <a:rPr lang="en-US" dirty="0"/>
              <a:t>You are the Messiah! </a:t>
            </a:r>
          </a:p>
        </p:txBody>
      </p:sp>
      <p:pic>
        <p:nvPicPr>
          <p:cNvPr id="5" name="Picture 4">
            <a:extLst>
              <a:ext uri="{FF2B5EF4-FFF2-40B4-BE49-F238E27FC236}">
                <a16:creationId xmlns:a16="http://schemas.microsoft.com/office/drawing/2014/main" id="{3795B18E-23A3-6E41-A22C-5EAC8A8D7D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293" b="29302"/>
          <a:stretch/>
        </p:blipFill>
        <p:spPr>
          <a:xfrm>
            <a:off x="1536700" y="1447800"/>
            <a:ext cx="6159500" cy="1714500"/>
          </a:xfrm>
          <a:prstGeom prst="rect">
            <a:avLst/>
          </a:prstGeom>
        </p:spPr>
      </p:pic>
      <p:sp>
        <p:nvSpPr>
          <p:cNvPr id="7" name="Content Placeholder 2">
            <a:extLst>
              <a:ext uri="{FF2B5EF4-FFF2-40B4-BE49-F238E27FC236}">
                <a16:creationId xmlns:a16="http://schemas.microsoft.com/office/drawing/2014/main" id="{7105E989-9661-554C-9F73-FFAFD6EBD341}"/>
              </a:ext>
            </a:extLst>
          </p:cNvPr>
          <p:cNvSpPr txBox="1">
            <a:spLocks/>
          </p:cNvSpPr>
          <p:nvPr/>
        </p:nvSpPr>
        <p:spPr>
          <a:xfrm>
            <a:off x="2286000" y="3790950"/>
            <a:ext cx="4552951" cy="10858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t>BUT WAIT  .  .  .  .  !</a:t>
            </a:r>
            <a:endParaRPr lang="en-US" sz="3600" dirty="0"/>
          </a:p>
        </p:txBody>
      </p:sp>
      <p:sp>
        <p:nvSpPr>
          <p:cNvPr id="8" name="Content Placeholder 2">
            <a:extLst>
              <a:ext uri="{FF2B5EF4-FFF2-40B4-BE49-F238E27FC236}">
                <a16:creationId xmlns:a16="http://schemas.microsoft.com/office/drawing/2014/main" id="{5E6E9A89-27A7-344A-813B-F7A207A49757}"/>
              </a:ext>
            </a:extLst>
          </p:cNvPr>
          <p:cNvSpPr txBox="1">
            <a:spLocks/>
          </p:cNvSpPr>
          <p:nvPr/>
        </p:nvSpPr>
        <p:spPr>
          <a:xfrm>
            <a:off x="647700" y="4343400"/>
            <a:ext cx="7810500" cy="762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People:</a:t>
            </a:r>
            <a:r>
              <a:rPr lang="en-US" dirty="0"/>
              <a:t> Jesus is not the warrior king we expected  .  .  .</a:t>
            </a:r>
          </a:p>
        </p:txBody>
      </p:sp>
      <p:sp>
        <p:nvSpPr>
          <p:cNvPr id="9" name="Content Placeholder 2">
            <a:extLst>
              <a:ext uri="{FF2B5EF4-FFF2-40B4-BE49-F238E27FC236}">
                <a16:creationId xmlns:a16="http://schemas.microsoft.com/office/drawing/2014/main" id="{51C005A8-499B-6247-B07C-D9CF485149F1}"/>
              </a:ext>
            </a:extLst>
          </p:cNvPr>
          <p:cNvSpPr txBox="1">
            <a:spLocks/>
          </p:cNvSpPr>
          <p:nvPr/>
        </p:nvSpPr>
        <p:spPr>
          <a:xfrm>
            <a:off x="647700" y="4838700"/>
            <a:ext cx="7810500" cy="7620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Jesus teaches the opposite of power through control and violence. He says he is a suffering Messiah.</a:t>
            </a:r>
          </a:p>
        </p:txBody>
      </p:sp>
      <p:sp>
        <p:nvSpPr>
          <p:cNvPr id="10" name="Content Placeholder 2">
            <a:extLst>
              <a:ext uri="{FF2B5EF4-FFF2-40B4-BE49-F238E27FC236}">
                <a16:creationId xmlns:a16="http://schemas.microsoft.com/office/drawing/2014/main" id="{92CC9D38-EB56-3D49-A0F5-E36B3B8A53ED}"/>
              </a:ext>
            </a:extLst>
          </p:cNvPr>
          <p:cNvSpPr txBox="1">
            <a:spLocks/>
          </p:cNvSpPr>
          <p:nvPr/>
        </p:nvSpPr>
        <p:spPr>
          <a:xfrm>
            <a:off x="1981200" y="5667375"/>
            <a:ext cx="6019800" cy="61912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Jesus: </a:t>
            </a:r>
            <a:r>
              <a:rPr lang="en-US" dirty="0"/>
              <a:t>Shhh! Don’t tell anyone (yet) </a:t>
            </a:r>
          </a:p>
        </p:txBody>
      </p:sp>
    </p:spTree>
    <p:extLst>
      <p:ext uri="{BB962C8B-B14F-4D97-AF65-F5344CB8AC3E}">
        <p14:creationId xmlns:p14="http://schemas.microsoft.com/office/powerpoint/2010/main" val="396853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The Gospel of Mark </a:t>
            </a:r>
          </a:p>
        </p:txBody>
      </p:sp>
      <p:sp>
        <p:nvSpPr>
          <p:cNvPr id="3" name="Content Placeholder 2"/>
          <p:cNvSpPr>
            <a:spLocks noGrp="1"/>
          </p:cNvSpPr>
          <p:nvPr>
            <p:ph idx="1"/>
          </p:nvPr>
        </p:nvSpPr>
        <p:spPr>
          <a:xfrm>
            <a:off x="838200" y="1524000"/>
            <a:ext cx="7467600" cy="4572000"/>
          </a:xfrm>
        </p:spPr>
        <p:txBody>
          <a:bodyPr/>
          <a:lstStyle/>
          <a:p>
            <a:pPr lvl="0"/>
            <a:r>
              <a:rPr lang="en-US" dirty="0"/>
              <a:t>Paschal Mystery unfolds: Jesus’ Passion, death, and Resurrection</a:t>
            </a:r>
          </a:p>
          <a:p>
            <a:pPr lvl="0"/>
            <a:r>
              <a:rPr lang="en-US" dirty="0"/>
              <a:t>Themes in Mark’s Gospel: Jesus’ suffering and abandonment</a:t>
            </a:r>
          </a:p>
          <a:p>
            <a:pPr marL="0" lvl="0" indent="0">
              <a:buNone/>
            </a:pPr>
            <a:endParaRPr lang="en-US" dirty="0"/>
          </a:p>
          <a:p>
            <a:pPr marL="0" lvl="0" indent="0">
              <a:buNone/>
            </a:pPr>
            <a:r>
              <a:rPr lang="en-US" b="1" dirty="0"/>
              <a:t>Remember: </a:t>
            </a:r>
          </a:p>
          <a:p>
            <a:pPr marL="0" lvl="0" indent="0">
              <a:buNone/>
            </a:pPr>
            <a:r>
              <a:rPr lang="en-US" dirty="0"/>
              <a:t>Mark’s audience </a:t>
            </a:r>
            <a:br>
              <a:rPr lang="en-US" dirty="0"/>
            </a:br>
            <a:r>
              <a:rPr lang="en-US" dirty="0"/>
              <a:t>in Rome </a:t>
            </a:r>
          </a:p>
        </p:txBody>
      </p:sp>
      <p:pic>
        <p:nvPicPr>
          <p:cNvPr id="5" name="Picture 4">
            <a:extLst>
              <a:ext uri="{FF2B5EF4-FFF2-40B4-BE49-F238E27FC236}">
                <a16:creationId xmlns:a16="http://schemas.microsoft.com/office/drawing/2014/main" id="{B2478672-0970-7244-B2F7-02A9EC45D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1645" y="3048000"/>
            <a:ext cx="4575155" cy="3048000"/>
          </a:xfrm>
          <a:prstGeom prst="rect">
            <a:avLst/>
          </a:prstGeom>
        </p:spPr>
      </p:pic>
    </p:spTree>
    <p:extLst>
      <p:ext uri="{BB962C8B-B14F-4D97-AF65-F5344CB8AC3E}">
        <p14:creationId xmlns:p14="http://schemas.microsoft.com/office/powerpoint/2010/main" val="606052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a:bodyPr>
          <a:lstStyle/>
          <a:p>
            <a:r>
              <a:rPr lang="en-US" dirty="0"/>
              <a:t>Misunderstandings and Abandonment </a:t>
            </a:r>
          </a:p>
        </p:txBody>
      </p:sp>
      <p:sp>
        <p:nvSpPr>
          <p:cNvPr id="3" name="Content Placeholder 2"/>
          <p:cNvSpPr>
            <a:spLocks noGrp="1"/>
          </p:cNvSpPr>
          <p:nvPr>
            <p:ph idx="1"/>
          </p:nvPr>
        </p:nvSpPr>
        <p:spPr>
          <a:xfrm>
            <a:off x="685800" y="1524000"/>
            <a:ext cx="4546600" cy="4572000"/>
          </a:xfrm>
        </p:spPr>
        <p:txBody>
          <a:bodyPr>
            <a:normAutofit fontScale="92500"/>
          </a:bodyPr>
          <a:lstStyle/>
          <a:p>
            <a:pPr lvl="0"/>
            <a:r>
              <a:rPr lang="en-US" dirty="0"/>
              <a:t>Disciples misunderstood Jesus:</a:t>
            </a:r>
            <a:endParaRPr lang="en-US" sz="2800" dirty="0"/>
          </a:p>
          <a:p>
            <a:pPr lvl="1"/>
            <a:r>
              <a:rPr lang="en-US" dirty="0"/>
              <a:t>Did not want the children to come to him</a:t>
            </a:r>
            <a:endParaRPr lang="en-US" sz="2800" dirty="0"/>
          </a:p>
          <a:p>
            <a:pPr lvl="1"/>
            <a:r>
              <a:rPr lang="en-US" dirty="0"/>
              <a:t>Sought places of honor in Jesus’ kingdom</a:t>
            </a:r>
            <a:endParaRPr lang="en-US" sz="2800" dirty="0"/>
          </a:p>
          <a:p>
            <a:pPr lvl="1"/>
            <a:r>
              <a:rPr lang="en-US" dirty="0"/>
              <a:t>Judas betrayed him</a:t>
            </a:r>
            <a:endParaRPr lang="en-US" sz="2800" dirty="0"/>
          </a:p>
          <a:p>
            <a:pPr lvl="0"/>
            <a:r>
              <a:rPr lang="en-US" dirty="0"/>
              <a:t>Disciples abandoned him:</a:t>
            </a:r>
            <a:endParaRPr lang="en-US" sz="2800" dirty="0"/>
          </a:p>
          <a:p>
            <a:pPr lvl="1"/>
            <a:r>
              <a:rPr lang="en-US" dirty="0"/>
              <a:t>Fell asleep in the garden</a:t>
            </a:r>
            <a:endParaRPr lang="en-US" sz="2800" dirty="0"/>
          </a:p>
          <a:p>
            <a:pPr lvl="1"/>
            <a:r>
              <a:rPr lang="en-US" dirty="0"/>
              <a:t>Peter denied him three times</a:t>
            </a:r>
            <a:endParaRPr lang="en-US" sz="2800" dirty="0"/>
          </a:p>
          <a:p>
            <a:pPr lvl="1"/>
            <a:r>
              <a:rPr lang="en-US" dirty="0"/>
              <a:t>Only a few women were at the cross</a:t>
            </a:r>
            <a:endParaRPr lang="en-US" sz="2800" dirty="0"/>
          </a:p>
        </p:txBody>
      </p:sp>
      <p:pic>
        <p:nvPicPr>
          <p:cNvPr id="7" name="Picture 6">
            <a:extLst>
              <a:ext uri="{FF2B5EF4-FFF2-40B4-BE49-F238E27FC236}">
                <a16:creationId xmlns:a16="http://schemas.microsoft.com/office/drawing/2014/main" id="{FF89717C-BD35-FA4F-92AC-166277DDE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2400" y="1524000"/>
            <a:ext cx="2921000" cy="4381500"/>
          </a:xfrm>
          <a:prstGeom prst="rect">
            <a:avLst/>
          </a:prstGeom>
        </p:spPr>
      </p:pic>
    </p:spTree>
    <p:extLst>
      <p:ext uri="{BB962C8B-B14F-4D97-AF65-F5344CB8AC3E}">
        <p14:creationId xmlns:p14="http://schemas.microsoft.com/office/powerpoint/2010/main" val="3941847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rmAutofit/>
          </a:bodyPr>
          <a:lstStyle/>
          <a:p>
            <a:r>
              <a:rPr lang="en-US" dirty="0"/>
              <a:t>Jesus Dies, but Three Days Later  .  .  . </a:t>
            </a:r>
          </a:p>
        </p:txBody>
      </p:sp>
      <p:sp>
        <p:nvSpPr>
          <p:cNvPr id="3" name="Content Placeholder 2"/>
          <p:cNvSpPr>
            <a:spLocks noGrp="1"/>
          </p:cNvSpPr>
          <p:nvPr>
            <p:ph idx="1"/>
          </p:nvPr>
        </p:nvSpPr>
        <p:spPr>
          <a:xfrm>
            <a:off x="1371600" y="1447800"/>
            <a:ext cx="6400800" cy="4572000"/>
          </a:xfrm>
        </p:spPr>
        <p:txBody>
          <a:bodyPr>
            <a:normAutofit/>
          </a:bodyPr>
          <a:lstStyle/>
          <a:p>
            <a:pPr marL="0" indent="0">
              <a:buNone/>
            </a:pPr>
            <a:r>
              <a:rPr lang="en-US" dirty="0"/>
              <a:t>The third day after Jesus dies</a:t>
            </a:r>
          </a:p>
          <a:p>
            <a:pPr lvl="0"/>
            <a:r>
              <a:rPr lang="en-US" dirty="0"/>
              <a:t>Women discover the empty tomb. </a:t>
            </a:r>
          </a:p>
          <a:p>
            <a:pPr lvl="0"/>
            <a:r>
              <a:rPr lang="en-US" dirty="0"/>
              <a:t>An angel tells them to go tell disciples.</a:t>
            </a:r>
          </a:p>
          <a:p>
            <a:pPr lvl="0"/>
            <a:r>
              <a:rPr lang="en-US" dirty="0"/>
              <a:t>Women run away in fear, telling no one.</a:t>
            </a:r>
          </a:p>
        </p:txBody>
      </p:sp>
      <p:pic>
        <p:nvPicPr>
          <p:cNvPr id="5" name="Picture 4">
            <a:extLst>
              <a:ext uri="{FF2B5EF4-FFF2-40B4-BE49-F238E27FC236}">
                <a16:creationId xmlns:a16="http://schemas.microsoft.com/office/drawing/2014/main" id="{AB494099-933A-A74E-80F1-7F05A13F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3409950"/>
            <a:ext cx="3810000" cy="2873375"/>
          </a:xfrm>
          <a:prstGeom prst="rect">
            <a:avLst/>
          </a:prstGeom>
        </p:spPr>
      </p:pic>
    </p:spTree>
    <p:extLst>
      <p:ext uri="{BB962C8B-B14F-4D97-AF65-F5344CB8AC3E}">
        <p14:creationId xmlns:p14="http://schemas.microsoft.com/office/powerpoint/2010/main" val="4124676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2232"/>
            <a:ext cx="8229600" cy="974168"/>
          </a:xfrm>
        </p:spPr>
        <p:txBody>
          <a:bodyPr>
            <a:normAutofit/>
          </a:bodyPr>
          <a:lstStyle/>
          <a:p>
            <a:r>
              <a:rPr lang="en-US" dirty="0"/>
              <a:t>The Rest of the Story: </a:t>
            </a:r>
            <a:br>
              <a:rPr lang="en-US" dirty="0"/>
            </a:br>
            <a:r>
              <a:rPr lang="en-US" dirty="0"/>
              <a:t>Mark’s Longer Ending </a:t>
            </a:r>
          </a:p>
        </p:txBody>
      </p:sp>
      <p:sp>
        <p:nvSpPr>
          <p:cNvPr id="3" name="Content Placeholder 2"/>
          <p:cNvSpPr>
            <a:spLocks noGrp="1"/>
          </p:cNvSpPr>
          <p:nvPr>
            <p:ph idx="1"/>
          </p:nvPr>
        </p:nvSpPr>
        <p:spPr>
          <a:xfrm>
            <a:off x="838200" y="1695450"/>
            <a:ext cx="4648200" cy="4572000"/>
          </a:xfrm>
        </p:spPr>
        <p:txBody>
          <a:bodyPr>
            <a:normAutofit/>
          </a:bodyPr>
          <a:lstStyle/>
          <a:p>
            <a:pPr marL="0" lvl="0" indent="0">
              <a:buNone/>
            </a:pPr>
            <a:r>
              <a:rPr lang="en-US" dirty="0"/>
              <a:t>Jesus makes three post-Resurrection appearances to:</a:t>
            </a:r>
          </a:p>
          <a:p>
            <a:pPr marL="0" lvl="0" indent="0">
              <a:buNone/>
            </a:pPr>
            <a:r>
              <a:rPr lang="en-US" dirty="0"/>
              <a:t>  1. Mary Magdalene </a:t>
            </a:r>
          </a:p>
          <a:p>
            <a:pPr marL="0" lvl="0" indent="0">
              <a:buNone/>
              <a:tabLst>
                <a:tab pos="512763" algn="l"/>
              </a:tabLst>
            </a:pPr>
            <a:r>
              <a:rPr lang="en-US" dirty="0"/>
              <a:t>  2. Two men walking along </a:t>
            </a:r>
            <a:br>
              <a:rPr lang="en-US" dirty="0"/>
            </a:br>
            <a:r>
              <a:rPr lang="en-US" dirty="0"/>
              <a:t>	the road</a:t>
            </a:r>
          </a:p>
          <a:p>
            <a:pPr marL="0" lvl="0" indent="0">
              <a:buNone/>
            </a:pPr>
            <a:r>
              <a:rPr lang="en-US" dirty="0"/>
              <a:t>  3. The eleven Apostles at table</a:t>
            </a:r>
          </a:p>
          <a:p>
            <a:pPr marL="0" lvl="0" indent="0">
              <a:spcBef>
                <a:spcPts val="1800"/>
              </a:spcBef>
              <a:buNone/>
            </a:pPr>
            <a:r>
              <a:rPr lang="en-US" dirty="0"/>
              <a:t>After giving the eleven Apostles instructions, Jesus ascends into Heaven.</a:t>
            </a:r>
          </a:p>
        </p:txBody>
      </p:sp>
      <p:pic>
        <p:nvPicPr>
          <p:cNvPr id="6" name="Picture 5">
            <a:extLst>
              <a:ext uri="{FF2B5EF4-FFF2-40B4-BE49-F238E27FC236}">
                <a16:creationId xmlns:a16="http://schemas.microsoft.com/office/drawing/2014/main" id="{DD70C9CD-8FD9-1644-AE4C-427A95D7C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838200"/>
            <a:ext cx="2889250" cy="5293282"/>
          </a:xfrm>
          <a:prstGeom prst="rect">
            <a:avLst/>
          </a:prstGeom>
        </p:spPr>
      </p:pic>
    </p:spTree>
    <p:extLst>
      <p:ext uri="{BB962C8B-B14F-4D97-AF65-F5344CB8AC3E}">
        <p14:creationId xmlns:p14="http://schemas.microsoft.com/office/powerpoint/2010/main" val="783636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212323"/>
            <a:ext cx="8229600" cy="533400"/>
          </a:xfrm>
        </p:spPr>
        <p:txBody>
          <a:bodyPr>
            <a:noAutofit/>
          </a:bodyPr>
          <a:lstStyle/>
          <a:p>
            <a:pPr algn="ctr"/>
            <a:r>
              <a:rPr lang="en-US" sz="3200" dirty="0"/>
              <a:t>Who is Jesus?</a:t>
            </a:r>
          </a:p>
        </p:txBody>
      </p:sp>
      <p:pic>
        <p:nvPicPr>
          <p:cNvPr id="8" name="Picture 7">
            <a:extLst>
              <a:ext uri="{FF2B5EF4-FFF2-40B4-BE49-F238E27FC236}">
                <a16:creationId xmlns:a16="http://schemas.microsoft.com/office/drawing/2014/main" id="{5186EF2A-FB70-E14A-A94E-5CEBB2F066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64" t="7671" r="12605" b="7624"/>
          <a:stretch/>
        </p:blipFill>
        <p:spPr>
          <a:xfrm>
            <a:off x="1638300" y="1745723"/>
            <a:ext cx="5867400" cy="4693920"/>
          </a:xfrm>
          <a:prstGeom prst="rect">
            <a:avLst/>
          </a:prstGeom>
        </p:spPr>
      </p:pic>
      <p:sp>
        <p:nvSpPr>
          <p:cNvPr id="4" name="Title 4">
            <a:extLst>
              <a:ext uri="{FF2B5EF4-FFF2-40B4-BE49-F238E27FC236}">
                <a16:creationId xmlns:a16="http://schemas.microsoft.com/office/drawing/2014/main" id="{8D3DF397-3025-4679-84D2-5265F91CE248}"/>
              </a:ext>
            </a:extLst>
          </p:cNvPr>
          <p:cNvSpPr txBox="1">
            <a:spLocks/>
          </p:cNvSpPr>
          <p:nvPr/>
        </p:nvSpPr>
        <p:spPr>
          <a:xfrm>
            <a:off x="609600" y="685800"/>
            <a:ext cx="80772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Chapter Focus Question: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229600" cy="974168"/>
          </a:xfrm>
        </p:spPr>
        <p:txBody>
          <a:bodyPr>
            <a:normAutofit/>
          </a:bodyPr>
          <a:lstStyle/>
          <a:p>
            <a:r>
              <a:rPr lang="en-US" dirty="0"/>
              <a:t>What Difference Does the Resurrection Make?</a:t>
            </a:r>
          </a:p>
        </p:txBody>
      </p:sp>
      <p:sp>
        <p:nvSpPr>
          <p:cNvPr id="3" name="Content Placeholder 2"/>
          <p:cNvSpPr>
            <a:spLocks noGrp="1"/>
          </p:cNvSpPr>
          <p:nvPr>
            <p:ph idx="1"/>
          </p:nvPr>
        </p:nvSpPr>
        <p:spPr>
          <a:xfrm>
            <a:off x="685800" y="1550376"/>
            <a:ext cx="7620000" cy="4572000"/>
          </a:xfrm>
        </p:spPr>
        <p:txBody>
          <a:bodyPr>
            <a:normAutofit/>
          </a:bodyPr>
          <a:lstStyle/>
          <a:p>
            <a:pPr marL="0" indent="0">
              <a:buNone/>
            </a:pPr>
            <a:r>
              <a:rPr lang="en-US" dirty="0"/>
              <a:t>The Resurrection of Jesus  .  .  . </a:t>
            </a:r>
          </a:p>
          <a:p>
            <a:pPr lvl="0"/>
            <a:r>
              <a:rPr lang="en-US" dirty="0"/>
              <a:t>Is proof of the accomplishment </a:t>
            </a:r>
            <a:br>
              <a:rPr lang="en-US" dirty="0"/>
            </a:br>
            <a:r>
              <a:rPr lang="en-US" dirty="0"/>
              <a:t>of God’s saving plan for us </a:t>
            </a:r>
          </a:p>
          <a:p>
            <a:pPr lvl="0"/>
            <a:r>
              <a:rPr lang="en-US" dirty="0"/>
              <a:t>Gives meaning to our own </a:t>
            </a:r>
            <a:br>
              <a:rPr lang="en-US" dirty="0"/>
            </a:br>
            <a:r>
              <a:rPr lang="en-US" dirty="0"/>
              <a:t>suffering</a:t>
            </a:r>
          </a:p>
          <a:p>
            <a:pPr lvl="0"/>
            <a:r>
              <a:rPr lang="en-US" dirty="0"/>
              <a:t>Transforms the meaning </a:t>
            </a:r>
            <a:br>
              <a:rPr lang="en-US" dirty="0"/>
            </a:br>
            <a:r>
              <a:rPr lang="en-US" dirty="0"/>
              <a:t>of the cross</a:t>
            </a:r>
          </a:p>
          <a:p>
            <a:pPr lvl="0"/>
            <a:r>
              <a:rPr lang="en-US" dirty="0"/>
              <a:t>Radically answers the question, </a:t>
            </a:r>
            <a:br>
              <a:rPr lang="en-US" dirty="0"/>
            </a:br>
            <a:r>
              <a:rPr lang="en-US" b="1" dirty="0"/>
              <a:t>WHY BELIEVE IN JESUS?</a:t>
            </a:r>
            <a:endParaRPr lang="en-US" dirty="0"/>
          </a:p>
          <a:p>
            <a:pPr lvl="0"/>
            <a:endParaRPr lang="en-US" dirty="0"/>
          </a:p>
        </p:txBody>
      </p:sp>
      <p:pic>
        <p:nvPicPr>
          <p:cNvPr id="5" name="Picture 4">
            <a:extLst>
              <a:ext uri="{FF2B5EF4-FFF2-40B4-BE49-F238E27FC236}">
                <a16:creationId xmlns:a16="http://schemas.microsoft.com/office/drawing/2014/main" id="{3CE5DD86-CBAC-EC44-A1A4-3753D0F30D0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853" t="14078" r="12285" b="10303"/>
          <a:stretch/>
        </p:blipFill>
        <p:spPr>
          <a:xfrm>
            <a:off x="5462239" y="1676400"/>
            <a:ext cx="3376961" cy="2702777"/>
          </a:xfrm>
          <a:prstGeom prst="rect">
            <a:avLst/>
          </a:prstGeom>
        </p:spPr>
      </p:pic>
    </p:spTree>
    <p:extLst>
      <p:ext uri="{BB962C8B-B14F-4D97-AF65-F5344CB8AC3E}">
        <p14:creationId xmlns:p14="http://schemas.microsoft.com/office/powerpoint/2010/main" val="746755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9A301B0-F712-A142-83CB-9B80B0E96D86}"/>
              </a:ext>
            </a:extLst>
          </p:cNvPr>
          <p:cNvSpPr>
            <a:spLocks noGrp="1"/>
          </p:cNvSpPr>
          <p:nvPr>
            <p:ph idx="1"/>
          </p:nvPr>
        </p:nvSpPr>
        <p:spPr>
          <a:xfrm>
            <a:off x="685800" y="1219200"/>
            <a:ext cx="7772400" cy="3962400"/>
          </a:xfrm>
        </p:spPr>
        <p:txBody>
          <a:bodyPr>
            <a:normAutofit/>
          </a:bodyPr>
          <a:lstStyle/>
          <a:p>
            <a:pPr marL="0" indent="0">
              <a:spcAft>
                <a:spcPts val="1200"/>
              </a:spcAft>
              <a:buNone/>
            </a:pPr>
            <a:r>
              <a:rPr lang="en-US" sz="2000" b="1" dirty="0"/>
              <a:t>Acknowledgments</a:t>
            </a:r>
          </a:p>
          <a:p>
            <a:pPr marL="0" indent="0">
              <a:buNone/>
            </a:pPr>
            <a:r>
              <a:rPr lang="en-US" sz="1600" dirty="0"/>
              <a:t>Scriptural quotations in this presentation are taken from the </a:t>
            </a:r>
            <a:r>
              <a:rPr lang="en-US" sz="1600" i="1" dirty="0"/>
              <a:t>New American Bible, revised edition </a:t>
            </a:r>
            <a:r>
              <a:rPr lang="en-US" sz="1600" dirty="0"/>
              <a:t>© 2010, 1991, 1986, 1970 Confraternity of Christian Doctrine, Inc., Washington, D.C. All Rights Reserved. No part of this work may be reproduced</a:t>
            </a:r>
            <a:br>
              <a:rPr lang="en-US" sz="1600" dirty="0"/>
            </a:br>
            <a:r>
              <a:rPr lang="en-US" sz="1600" dirty="0"/>
              <a:t>or transmitted in any form or by any means, electronic or mechanical, including photocopying, recording, or by any information storage and retrieval system, without permission in writing from the copyright owners.</a:t>
            </a:r>
          </a:p>
          <a:p>
            <a:endParaRPr lang="en-US" dirty="0"/>
          </a:p>
        </p:txBody>
      </p:sp>
    </p:spTree>
    <p:extLst>
      <p:ext uri="{BB962C8B-B14F-4D97-AF65-F5344CB8AC3E}">
        <p14:creationId xmlns:p14="http://schemas.microsoft.com/office/powerpoint/2010/main" val="757459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533400"/>
          </a:xfrm>
        </p:spPr>
        <p:txBody>
          <a:bodyPr/>
          <a:lstStyle/>
          <a:p>
            <a:r>
              <a:rPr lang="en-US" dirty="0"/>
              <a:t>Discovering Jesus</a:t>
            </a:r>
          </a:p>
        </p:txBody>
      </p:sp>
      <p:sp>
        <p:nvSpPr>
          <p:cNvPr id="6" name="Content Placeholder 5"/>
          <p:cNvSpPr>
            <a:spLocks noGrp="1"/>
          </p:cNvSpPr>
          <p:nvPr>
            <p:ph idx="1"/>
          </p:nvPr>
        </p:nvSpPr>
        <p:spPr>
          <a:xfrm>
            <a:off x="685800" y="1246632"/>
            <a:ext cx="7239000" cy="4373563"/>
          </a:xfrm>
        </p:spPr>
        <p:txBody>
          <a:bodyPr/>
          <a:lstStyle/>
          <a:p>
            <a:r>
              <a:rPr lang="en-US" dirty="0"/>
              <a:t>Mariana goes from addiction to kinship and love.</a:t>
            </a:r>
          </a:p>
          <a:p>
            <a:r>
              <a:rPr lang="en-US" dirty="0"/>
              <a:t>Saint Paul goes from Christian persecutor to Christian believer.</a:t>
            </a:r>
          </a:p>
          <a:p>
            <a:pPr marL="0" indent="0">
              <a:buNone/>
            </a:pPr>
            <a:r>
              <a:rPr lang="en-US" b="1" dirty="0"/>
              <a:t>Conversion: </a:t>
            </a:r>
            <a:r>
              <a:rPr lang="en-US" dirty="0"/>
              <a:t>A profound change </a:t>
            </a:r>
          </a:p>
          <a:p>
            <a:pPr marL="0" indent="0">
              <a:buNone/>
            </a:pPr>
            <a:r>
              <a:rPr lang="en-US" dirty="0"/>
              <a:t>of heart, turning away from sin </a:t>
            </a:r>
          </a:p>
          <a:p>
            <a:pPr marL="0" indent="0">
              <a:buNone/>
            </a:pPr>
            <a:r>
              <a:rPr lang="en-US" dirty="0"/>
              <a:t>and toward God.</a:t>
            </a:r>
          </a:p>
        </p:txBody>
      </p:sp>
      <p:pic>
        <p:nvPicPr>
          <p:cNvPr id="3" name="Picture 2">
            <a:extLst>
              <a:ext uri="{FF2B5EF4-FFF2-40B4-BE49-F238E27FC236}">
                <a16:creationId xmlns:a16="http://schemas.microsoft.com/office/drawing/2014/main" id="{D74E9909-0089-B848-AACF-2E21C04F8B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3886200"/>
            <a:ext cx="3200400" cy="2400300"/>
          </a:xfrm>
          <a:prstGeom prst="rect">
            <a:avLst/>
          </a:prstGeom>
        </p:spPr>
      </p:pic>
      <p:pic>
        <p:nvPicPr>
          <p:cNvPr id="8" name="Picture 7">
            <a:extLst>
              <a:ext uri="{FF2B5EF4-FFF2-40B4-BE49-F238E27FC236}">
                <a16:creationId xmlns:a16="http://schemas.microsoft.com/office/drawing/2014/main" id="{5BF949ED-9199-134D-9392-A785B7FE7B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5462" y="2270166"/>
            <a:ext cx="2852738" cy="405722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dirty="0"/>
              <a:t>What’s So Great About Jesus?</a:t>
            </a:r>
          </a:p>
        </p:txBody>
      </p:sp>
      <p:sp>
        <p:nvSpPr>
          <p:cNvPr id="3" name="Content Placeholder 2"/>
          <p:cNvSpPr>
            <a:spLocks noGrp="1"/>
          </p:cNvSpPr>
          <p:nvPr>
            <p:ph idx="1"/>
          </p:nvPr>
        </p:nvSpPr>
        <p:spPr>
          <a:xfrm>
            <a:off x="647700" y="1219200"/>
            <a:ext cx="7848600" cy="3011488"/>
          </a:xfrm>
        </p:spPr>
        <p:txBody>
          <a:bodyPr>
            <a:normAutofit/>
          </a:bodyPr>
          <a:lstStyle/>
          <a:p>
            <a:pPr lvl="0"/>
            <a:r>
              <a:rPr lang="en-US" dirty="0"/>
              <a:t>For over two thousand years, Jesus has inspired people—both Christians and non-Christians—to become the best version of themselves. </a:t>
            </a:r>
          </a:p>
          <a:p>
            <a:pPr lvl="0"/>
            <a:r>
              <a:rPr lang="en-US" dirty="0"/>
              <a:t>Thousands of martyrs have given their lives to spread Jesus’ message of God’s truth, love, and mercy. </a:t>
            </a:r>
          </a:p>
          <a:p>
            <a:pPr lvl="0"/>
            <a:r>
              <a:rPr lang="en-US" dirty="0"/>
              <a:t>Jesus’ life, message, and mission are revealed in the New Testament.</a:t>
            </a:r>
          </a:p>
        </p:txBody>
      </p:sp>
      <p:pic>
        <p:nvPicPr>
          <p:cNvPr id="6" name="Picture 5">
            <a:extLst>
              <a:ext uri="{FF2B5EF4-FFF2-40B4-BE49-F238E27FC236}">
                <a16:creationId xmlns:a16="http://schemas.microsoft.com/office/drawing/2014/main" id="{113994F5-657A-5B47-89F2-3F2E0800FD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9367"/>
          <a:stretch/>
        </p:blipFill>
        <p:spPr>
          <a:xfrm>
            <a:off x="1828800" y="4038600"/>
            <a:ext cx="6019800" cy="2286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Understanding the Gospel Stories </a:t>
            </a:r>
          </a:p>
        </p:txBody>
      </p:sp>
      <p:sp>
        <p:nvSpPr>
          <p:cNvPr id="3" name="Content Placeholder 2"/>
          <p:cNvSpPr>
            <a:spLocks noGrp="1"/>
          </p:cNvSpPr>
          <p:nvPr>
            <p:ph idx="1"/>
          </p:nvPr>
        </p:nvSpPr>
        <p:spPr>
          <a:xfrm>
            <a:off x="1333500" y="1447800"/>
            <a:ext cx="6477000" cy="4373563"/>
          </a:xfrm>
        </p:spPr>
        <p:txBody>
          <a:bodyPr/>
          <a:lstStyle/>
          <a:p>
            <a:pPr marL="0" lvl="0" indent="0">
              <a:buNone/>
            </a:pPr>
            <a:r>
              <a:rPr lang="en-US" dirty="0"/>
              <a:t>If we learn about the way people lived during the first century, many of the things Jesus said and did will become clearer for us.</a:t>
            </a:r>
          </a:p>
        </p:txBody>
      </p:sp>
      <p:pic>
        <p:nvPicPr>
          <p:cNvPr id="6" name="Picture 5">
            <a:extLst>
              <a:ext uri="{FF2B5EF4-FFF2-40B4-BE49-F238E27FC236}">
                <a16:creationId xmlns:a16="http://schemas.microsoft.com/office/drawing/2014/main" id="{AB087698-66A5-C146-B20E-9F74748EDA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92350" y="2819400"/>
            <a:ext cx="4559300" cy="3416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90600"/>
          </a:xfrm>
        </p:spPr>
        <p:txBody>
          <a:bodyPr>
            <a:normAutofit/>
          </a:bodyPr>
          <a:lstStyle/>
          <a:p>
            <a:r>
              <a:rPr lang="en-US" dirty="0"/>
              <a:t>What Was Life Like for Men and Women </a:t>
            </a:r>
            <a:br>
              <a:rPr lang="en-US" dirty="0"/>
            </a:br>
            <a:r>
              <a:rPr lang="en-US" dirty="0"/>
              <a:t>in Jesus’ Time?</a:t>
            </a:r>
          </a:p>
        </p:txBody>
      </p:sp>
      <p:sp>
        <p:nvSpPr>
          <p:cNvPr id="3" name="Content Placeholder 2"/>
          <p:cNvSpPr>
            <a:spLocks noGrp="1"/>
          </p:cNvSpPr>
          <p:nvPr>
            <p:ph idx="1"/>
          </p:nvPr>
        </p:nvSpPr>
        <p:spPr>
          <a:xfrm>
            <a:off x="609600" y="1676400"/>
            <a:ext cx="7924800" cy="4495800"/>
          </a:xfrm>
        </p:spPr>
        <p:txBody>
          <a:bodyPr>
            <a:normAutofit/>
          </a:bodyPr>
          <a:lstStyle/>
          <a:p>
            <a:pPr lvl="0"/>
            <a:r>
              <a:rPr lang="en-US" sz="2200" dirty="0"/>
              <a:t>Women: wives and mothers, domestic tasks </a:t>
            </a:r>
          </a:p>
          <a:p>
            <a:pPr lvl="0"/>
            <a:r>
              <a:rPr lang="en-US" sz="2200" dirty="0"/>
              <a:t>Men: husbands and fathers, wage earners </a:t>
            </a:r>
            <a:br>
              <a:rPr lang="en-US" sz="2200" dirty="0"/>
            </a:br>
            <a:r>
              <a:rPr lang="en-US" sz="2200" dirty="0"/>
              <a:t>and decision makers</a:t>
            </a:r>
          </a:p>
          <a:p>
            <a:pPr lvl="0"/>
            <a:r>
              <a:rPr lang="en-US" sz="2200" dirty="0"/>
              <a:t>Patriarchal: rule by the fathers </a:t>
            </a:r>
          </a:p>
          <a:p>
            <a:pPr lvl="0"/>
            <a:r>
              <a:rPr lang="en-US" sz="2200" dirty="0"/>
              <a:t>Primary rule: commitment to family</a:t>
            </a:r>
          </a:p>
          <a:p>
            <a:pPr lvl="0"/>
            <a:r>
              <a:rPr lang="en-US" sz="2200" dirty="0"/>
              <a:t>Roman oppression of Israel</a:t>
            </a:r>
          </a:p>
          <a:p>
            <a:pPr lvl="0"/>
            <a:r>
              <a:rPr lang="en-US" sz="2200" dirty="0"/>
              <a:t>A few wealthy families, most </a:t>
            </a:r>
            <a:br>
              <a:rPr lang="en-US" sz="2200" dirty="0"/>
            </a:br>
            <a:r>
              <a:rPr lang="en-US" sz="2200" dirty="0"/>
              <a:t>people are poor </a:t>
            </a:r>
          </a:p>
          <a:p>
            <a:pPr lvl="0"/>
            <a:r>
              <a:rPr lang="en-US" sz="2200" dirty="0"/>
              <a:t>Roman gods not Jewish God</a:t>
            </a:r>
          </a:p>
        </p:txBody>
      </p:sp>
      <p:pic>
        <p:nvPicPr>
          <p:cNvPr id="6" name="Picture 5">
            <a:extLst>
              <a:ext uri="{FF2B5EF4-FFF2-40B4-BE49-F238E27FC236}">
                <a16:creationId xmlns:a16="http://schemas.microsoft.com/office/drawing/2014/main" id="{F555AFA2-ADF2-7F4E-B54C-5510E074AC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3500" y="3810000"/>
            <a:ext cx="3543300" cy="2362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dirty="0"/>
              <a:t>Oppressive Leadership: </a:t>
            </a:r>
            <a:r>
              <a:rPr lang="en-US" u="sng" dirty="0"/>
              <a:t>NOT God’s Vision </a:t>
            </a:r>
          </a:p>
        </p:txBody>
      </p:sp>
      <p:sp>
        <p:nvSpPr>
          <p:cNvPr id="11" name="Content Placeholder 2">
            <a:extLst>
              <a:ext uri="{FF2B5EF4-FFF2-40B4-BE49-F238E27FC236}">
                <a16:creationId xmlns:a16="http://schemas.microsoft.com/office/drawing/2014/main" id="{41D1C86B-E5D9-C541-BE28-80B1DB4972FE}"/>
              </a:ext>
            </a:extLst>
          </p:cNvPr>
          <p:cNvSpPr txBox="1">
            <a:spLocks/>
          </p:cNvSpPr>
          <p:nvPr/>
        </p:nvSpPr>
        <p:spPr>
          <a:xfrm>
            <a:off x="990600" y="1295400"/>
            <a:ext cx="7162800" cy="437356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t>King Herod</a:t>
            </a:r>
            <a:r>
              <a:rPr lang="en-US" b="1" dirty="0"/>
              <a:t>				          </a:t>
            </a:r>
            <a:endParaRPr lang="en-US" dirty="0"/>
          </a:p>
          <a:p>
            <a:pPr lvl="0"/>
            <a:r>
              <a:rPr lang="en-US" dirty="0"/>
              <a:t>ambitious, brutal, and successful</a:t>
            </a:r>
          </a:p>
          <a:p>
            <a:pPr lvl="0"/>
            <a:r>
              <a:rPr lang="en-US" dirty="0"/>
              <a:t>rebuilt the Temple in Jerusalem</a:t>
            </a:r>
          </a:p>
          <a:p>
            <a:pPr lvl="0"/>
            <a:r>
              <a:rPr lang="en-US" dirty="0"/>
              <a:t>allowed local rulers to oversee small areas as long as they pledged their allegiance to Rome	</a:t>
            </a:r>
          </a:p>
          <a:p>
            <a:pPr marL="0" indent="0">
              <a:spcBef>
                <a:spcPts val="1200"/>
              </a:spcBef>
              <a:buNone/>
            </a:pPr>
            <a:r>
              <a:rPr lang="en-US" sz="2800" b="1" dirty="0"/>
              <a:t>Pontius Pilate</a:t>
            </a:r>
            <a:r>
              <a:rPr lang="en-US" dirty="0"/>
              <a:t>				        </a:t>
            </a:r>
          </a:p>
          <a:p>
            <a:pPr lvl="0"/>
            <a:r>
              <a:rPr lang="en-US" dirty="0"/>
              <a:t>Roman governor at the time of Jesus’ Crucifixion</a:t>
            </a:r>
          </a:p>
          <a:p>
            <a:pPr lvl="0"/>
            <a:r>
              <a:rPr lang="en-US" dirty="0"/>
              <a:t>known to be ruthless, he put down several Jewish rebellions with mass crucifixions of Jews</a:t>
            </a:r>
          </a:p>
          <a:p>
            <a:pPr marL="0" lvl="0" indent="0">
              <a:spcBef>
                <a:spcPts val="1200"/>
              </a:spcBef>
              <a:buNone/>
            </a:pPr>
            <a:r>
              <a:rPr lang="en-US" sz="2800" b="1" dirty="0"/>
              <a:t>Centurions</a:t>
            </a:r>
            <a:endParaRPr lang="en-US" sz="2800" dirty="0"/>
          </a:p>
          <a:p>
            <a:pPr lvl="0"/>
            <a:r>
              <a:rPr lang="en-US" dirty="0"/>
              <a:t>commanders in the Roman army</a:t>
            </a:r>
          </a:p>
          <a:p>
            <a:pPr lvl="0"/>
            <a:r>
              <a:rPr lang="en-US" dirty="0"/>
              <a:t>in charge of 80–100 soldiers</a:t>
            </a:r>
          </a:p>
          <a:p>
            <a:r>
              <a:rPr lang="en-US" dirty="0"/>
              <a:t>took orders from a higher officer </a:t>
            </a:r>
            <a:br>
              <a:rPr lang="en-US" dirty="0"/>
            </a:br>
            <a:r>
              <a:rPr lang="en-US" dirty="0"/>
              <a:t>or the Roman governor </a:t>
            </a:r>
          </a:p>
        </p:txBody>
      </p:sp>
      <p:pic>
        <p:nvPicPr>
          <p:cNvPr id="13" name="Picture 12">
            <a:extLst>
              <a:ext uri="{FF2B5EF4-FFF2-40B4-BE49-F238E27FC236}">
                <a16:creationId xmlns:a16="http://schemas.microsoft.com/office/drawing/2014/main" id="{301BF532-CF1C-E94E-BE5F-E487E3E0F0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3916363"/>
            <a:ext cx="3429000" cy="2286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Key Players in Jewish Religion </a:t>
            </a:r>
          </a:p>
        </p:txBody>
      </p:sp>
      <p:sp>
        <p:nvSpPr>
          <p:cNvPr id="3" name="Content Placeholder 2"/>
          <p:cNvSpPr>
            <a:spLocks noGrp="1"/>
          </p:cNvSpPr>
          <p:nvPr>
            <p:ph idx="1"/>
          </p:nvPr>
        </p:nvSpPr>
        <p:spPr>
          <a:xfrm>
            <a:off x="762000" y="1447800"/>
            <a:ext cx="7772400" cy="4373563"/>
          </a:xfrm>
        </p:spPr>
        <p:txBody>
          <a:bodyPr/>
          <a:lstStyle/>
          <a:p>
            <a:pPr marL="0" indent="0">
              <a:buNone/>
            </a:pPr>
            <a:r>
              <a:rPr lang="en-US" b="1" dirty="0"/>
              <a:t>Chief Priests, High Priest</a:t>
            </a:r>
            <a:endParaRPr lang="en-US" dirty="0"/>
          </a:p>
          <a:p>
            <a:pPr lvl="0"/>
            <a:r>
              <a:rPr lang="en-US" dirty="0"/>
              <a:t>led the religious services and sacrifices at the Temple; benefitted from Roman rule</a:t>
            </a:r>
          </a:p>
          <a:p>
            <a:pPr marL="0" indent="0">
              <a:buNone/>
            </a:pPr>
            <a:r>
              <a:rPr lang="en-US" b="1" dirty="0"/>
              <a:t>Scribes</a:t>
            </a:r>
            <a:endParaRPr lang="en-US" dirty="0"/>
          </a:p>
          <a:p>
            <a:pPr lvl="0"/>
            <a:r>
              <a:rPr lang="en-US" dirty="0"/>
              <a:t>scholars, teachers; </a:t>
            </a:r>
            <a:br>
              <a:rPr lang="en-US" dirty="0"/>
            </a:br>
            <a:r>
              <a:rPr lang="en-US" dirty="0"/>
              <a:t>often Pharisees’ allies</a:t>
            </a:r>
          </a:p>
          <a:p>
            <a:pPr marL="0" indent="0">
              <a:buNone/>
            </a:pPr>
            <a:r>
              <a:rPr lang="en-US" b="1" dirty="0"/>
              <a:t>Zealots</a:t>
            </a:r>
            <a:endParaRPr lang="en-US" dirty="0"/>
          </a:p>
          <a:p>
            <a:pPr lvl="0"/>
            <a:r>
              <a:rPr lang="en-US" dirty="0"/>
              <a:t>revolutionaries; </a:t>
            </a:r>
            <a:br>
              <a:rPr lang="en-US" dirty="0"/>
            </a:br>
            <a:r>
              <a:rPr lang="en-US" dirty="0"/>
              <a:t>overthrow Romans!</a:t>
            </a:r>
          </a:p>
        </p:txBody>
      </p:sp>
      <p:pic>
        <p:nvPicPr>
          <p:cNvPr id="6" name="Picture 5">
            <a:extLst>
              <a:ext uri="{FF2B5EF4-FFF2-40B4-BE49-F238E27FC236}">
                <a16:creationId xmlns:a16="http://schemas.microsoft.com/office/drawing/2014/main" id="{E9540763-F993-1B4F-87CB-CEC99FD01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3044825"/>
            <a:ext cx="4191000" cy="27765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r>
              <a:rPr lang="en-US" dirty="0"/>
              <a:t>Mark’s Gospel: What Was Going On? </a:t>
            </a:r>
          </a:p>
        </p:txBody>
      </p:sp>
      <p:sp>
        <p:nvSpPr>
          <p:cNvPr id="3" name="Content Placeholder 2"/>
          <p:cNvSpPr>
            <a:spLocks noGrp="1"/>
          </p:cNvSpPr>
          <p:nvPr>
            <p:ph idx="1"/>
          </p:nvPr>
        </p:nvSpPr>
        <p:spPr>
          <a:xfrm>
            <a:off x="1181100" y="1524000"/>
            <a:ext cx="6819900" cy="4724400"/>
          </a:xfrm>
        </p:spPr>
        <p:txBody>
          <a:bodyPr/>
          <a:lstStyle/>
          <a:p>
            <a:pPr lvl="0"/>
            <a:r>
              <a:rPr lang="en-US" dirty="0"/>
              <a:t>AD 70, Mark writes for Christians in Rome</a:t>
            </a:r>
          </a:p>
          <a:p>
            <a:pPr lvl="0"/>
            <a:r>
              <a:rPr lang="en-US" dirty="0"/>
              <a:t>Roman Emperor Nero persecuting Christians</a:t>
            </a:r>
          </a:p>
          <a:p>
            <a:pPr lvl="0"/>
            <a:r>
              <a:rPr lang="en-US" dirty="0"/>
              <a:t>Some new Christians denying faith out of fear (apostasy)</a:t>
            </a:r>
          </a:p>
        </p:txBody>
      </p:sp>
      <p:pic>
        <p:nvPicPr>
          <p:cNvPr id="6" name="Picture 5">
            <a:extLst>
              <a:ext uri="{FF2B5EF4-FFF2-40B4-BE49-F238E27FC236}">
                <a16:creationId xmlns:a16="http://schemas.microsoft.com/office/drawing/2014/main" id="{0EB8017F-681A-3044-9510-9FFD517D0C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2550" y="3343173"/>
            <a:ext cx="3898900" cy="2892217"/>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LIC Presentation template</Template>
  <TotalTime>1137</TotalTime>
  <Words>1393</Words>
  <Application>Microsoft Office PowerPoint</Application>
  <PresentationFormat>On-screen Show (4:3)</PresentationFormat>
  <Paragraphs>179</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LIC Presentation template</vt:lpstr>
      <vt:lpstr>PowerPoint Presentation</vt:lpstr>
      <vt:lpstr>Who is Jesus?</vt:lpstr>
      <vt:lpstr>Discovering Jesus</vt:lpstr>
      <vt:lpstr>What’s So Great About Jesus?</vt:lpstr>
      <vt:lpstr>Understanding the Gospel Stories </vt:lpstr>
      <vt:lpstr>What Was Life Like for Men and Women  in Jesus’ Time?</vt:lpstr>
      <vt:lpstr>Oppressive Leadership: NOT God’s Vision </vt:lpstr>
      <vt:lpstr>Key Players in Jewish Religion </vt:lpstr>
      <vt:lpstr>Mark’s Gospel: What Was Going On? </vt:lpstr>
      <vt:lpstr>Mark Sets the Stage: Jesus Is God! </vt:lpstr>
      <vt:lpstr>Jesus had feelings and emotions too. Just like us. </vt:lpstr>
      <vt:lpstr>Dealing with Rejection and Opposition</vt:lpstr>
      <vt:lpstr>Discuss with a partner:</vt:lpstr>
      <vt:lpstr>Who Do People Say I Am? </vt:lpstr>
      <vt:lpstr>Who Do YOU Say I Am? </vt:lpstr>
      <vt:lpstr>The Gospel of Mark </vt:lpstr>
      <vt:lpstr>Misunderstandings and Abandonment </vt:lpstr>
      <vt:lpstr>Jesus Dies, but Three Days Later  .  .  . </vt:lpstr>
      <vt:lpstr>The Rest of the Story:  Mark’s Longer Ending </vt:lpstr>
      <vt:lpstr>What Difference Does the Resurrection Make?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84</cp:revision>
  <dcterms:created xsi:type="dcterms:W3CDTF">2011-01-10T17:35:40Z</dcterms:created>
  <dcterms:modified xsi:type="dcterms:W3CDTF">2019-03-15T20:03:36Z</dcterms:modified>
</cp:coreProperties>
</file>